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80" r:id="rId2"/>
    <p:sldId id="256" r:id="rId3"/>
    <p:sldId id="266" r:id="rId4"/>
    <p:sldId id="267" r:id="rId5"/>
    <p:sldId id="268" r:id="rId6"/>
    <p:sldId id="269" r:id="rId7"/>
    <p:sldId id="270" r:id="rId8"/>
    <p:sldId id="257" r:id="rId9"/>
    <p:sldId id="258" r:id="rId10"/>
    <p:sldId id="259" r:id="rId11"/>
    <p:sldId id="260" r:id="rId12"/>
    <p:sldId id="272" r:id="rId13"/>
    <p:sldId id="261" r:id="rId14"/>
    <p:sldId id="262" r:id="rId15"/>
    <p:sldId id="264" r:id="rId16"/>
    <p:sldId id="265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B2A0E8-E070-4FBC-9C83-BA31AFB7F35F}" v="42" dt="2021-02-04T12:34:16.0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83" d="100"/>
          <a:sy n="83" d="100"/>
        </p:scale>
        <p:origin x="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933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1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24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71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03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63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51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10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69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2" r:id="rId6"/>
    <p:sldLayoutId id="2147483798" r:id="rId7"/>
    <p:sldLayoutId id="2147483799" r:id="rId8"/>
    <p:sldLayoutId id="2147483800" r:id="rId9"/>
    <p:sldLayoutId id="2147483801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red.it/attualita/ambiente/2015/04/07/amianto-fibra-killer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nd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ornigliano_altoforno_dismesso.jp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9" name="Freeform: Shape 7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0" name="Freeform: Shape 7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A2BE8AF-D202-46D9-866D-2869412B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/>
              <a:t>Presentazione progetto informatica territoriale</a:t>
            </a:r>
          </a:p>
        </p:txBody>
      </p:sp>
      <p:sp>
        <p:nvSpPr>
          <p:cNvPr id="1031" name="Rectangle 7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39B4678-C94C-486A-B271-6C652A3DF208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700" dirty="0" err="1"/>
              <a:t>Dell’Edera</a:t>
            </a:r>
            <a:r>
              <a:rPr lang="en-US" sz="1700" dirty="0"/>
              <a:t> Ida         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700" dirty="0"/>
              <a:t>Matricola:162739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7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700" dirty="0"/>
              <a:t>Biscotti Leonardo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700" dirty="0"/>
              <a:t>Matricola:164219</a:t>
            </a:r>
          </a:p>
        </p:txBody>
      </p:sp>
      <p:pic>
        <p:nvPicPr>
          <p:cNvPr id="1026" name="Picture 2" descr="Risultato immagini per unimol">
            <a:extLst>
              <a:ext uri="{FF2B5EF4-FFF2-40B4-BE49-F238E27FC236}">
                <a16:creationId xmlns:a16="http://schemas.microsoft.com/office/drawing/2014/main" id="{8BEC214B-A58D-420E-B73B-1A7E1D77FC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792053"/>
            <a:ext cx="6922008" cy="337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28406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E0273C2-99E9-45A2-B7B7-0EB4E8893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621077"/>
          </a:xfrm>
        </p:spPr>
        <p:txBody>
          <a:bodyPr anchor="b">
            <a:normAutofit/>
          </a:bodyPr>
          <a:lstStyle/>
          <a:p>
            <a:r>
              <a:rPr lang="it-IT" sz="2300">
                <a:ea typeface="+mj-lt"/>
                <a:cs typeface="+mj-lt"/>
              </a:rPr>
              <a:t>Con l’approvazione della legge n.257 del 1992 l’Italia mette al bando tutti i prodotti contenenti amianto, vietandone l’estrazione, l’importazione, la commercializzazione e la produzione stessa.</a:t>
            </a:r>
            <a:endParaRPr lang="it-IT" sz="2300"/>
          </a:p>
          <a:p>
            <a:endParaRPr lang="it-IT" sz="2300"/>
          </a:p>
          <a:p>
            <a:endParaRPr lang="it-IT" sz="2300"/>
          </a:p>
        </p:txBody>
      </p:sp>
      <p:pic>
        <p:nvPicPr>
          <p:cNvPr id="5" name="Immagine 5" descr="Immagine che contiene tavolo, interni, dilegno, sedendo&#10;&#10;Descrizione generata automaticamente">
            <a:extLst>
              <a:ext uri="{FF2B5EF4-FFF2-40B4-BE49-F238E27FC236}">
                <a16:creationId xmlns:a16="http://schemas.microsoft.com/office/drawing/2014/main" id="{361AE9A4-83C9-472F-9736-BFC34FA7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31" y="2631438"/>
            <a:ext cx="4393816" cy="336930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96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5" descr="Immagine che contiene esterni, persona, neve, panca&#10;&#10;Descrizione generata automaticamente">
            <a:extLst>
              <a:ext uri="{FF2B5EF4-FFF2-40B4-BE49-F238E27FC236}">
                <a16:creationId xmlns:a16="http://schemas.microsoft.com/office/drawing/2014/main" id="{C18DA045-1B7C-4696-A095-4C8EF9EBC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-948908" y="10"/>
            <a:ext cx="866851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1200A4-E4D2-4FBA-BD6D-72EA5812B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it-IT" sz="1900">
                <a:ea typeface="+mj-lt"/>
                <a:cs typeface="+mj-lt"/>
              </a:rPr>
              <a:t>Nonostante ciò però, non è mai stata effettuata un’operazione di bonifica vera e propria che fosse in grado di ripulire tutte quelle aree contenenti questo pericolosissimo materiale, di fatti le ripercussioni sulla salute della popolazione sono tutt’oggi più che evidenti.</a:t>
            </a:r>
          </a:p>
          <a:p>
            <a:endParaRPr lang="it-IT" sz="19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206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1A1EA2-CFEE-4DD4-8794-D08F87786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Principali industrie impiegate nell’utilizzo dell’amianto</a:t>
            </a:r>
            <a:br>
              <a:rPr lang="en-US" sz="3700"/>
            </a:br>
            <a:endParaRPr lang="en-US" sz="3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Fabbrica">
            <a:extLst>
              <a:ext uri="{FF2B5EF4-FFF2-40B4-BE49-F238E27FC236}">
                <a16:creationId xmlns:a16="http://schemas.microsoft.com/office/drawing/2014/main" id="{64382112-C38F-43D3-B6E0-1765CA846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3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mmagine che contiene esterni, ponte, recinto, edificio&#10;&#10;Descrizione generata automaticamente">
            <a:extLst>
              <a:ext uri="{FF2B5EF4-FFF2-40B4-BE49-F238E27FC236}">
                <a16:creationId xmlns:a16="http://schemas.microsoft.com/office/drawing/2014/main" id="{9B1BEFF2-8819-4323-9E86-AC0A8F49A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888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6" name="Rectangle 1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524114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C91B4A-FB1D-456C-813E-CFF57AF2B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734" y="718009"/>
            <a:ext cx="2228641" cy="1185353"/>
          </a:xfrm>
        </p:spPr>
        <p:txBody>
          <a:bodyPr anchor="ctr">
            <a:normAutofit/>
          </a:bodyPr>
          <a:lstStyle/>
          <a:p>
            <a:r>
              <a:rPr lang="it-IT" sz="1700">
                <a:solidFill>
                  <a:schemeClr val="bg1"/>
                </a:solidFill>
              </a:rPr>
              <a:t>FIBRONIT BARI</a:t>
            </a:r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98373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130611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351C6AE-21BB-4A6A-B0BB-29A1CA7E7D11}"/>
              </a:ext>
            </a:extLst>
          </p:cNvPr>
          <p:cNvSpPr txBox="1"/>
          <p:nvPr/>
        </p:nvSpPr>
        <p:spPr>
          <a:xfrm>
            <a:off x="8713163" y="6657944"/>
            <a:ext cx="347883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Questa foto</a:t>
            </a:r>
            <a:r>
              <a:rPr lang="en-US" sz="700">
                <a:solidFill>
                  <a:srgbClr val="FFFFFF"/>
                </a:solidFill>
              </a:rPr>
              <a:t> di Autore sconosciuto è concessa in licenza secondo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55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D3799-80CF-4F7F-862F-056EF2C4C0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398" b="1460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524114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295A85A-97D1-47BA-A93F-7EC959F678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734" y="718009"/>
            <a:ext cx="2228641" cy="1185353"/>
          </a:xfrm>
        </p:spPr>
        <p:txBody>
          <a:bodyPr anchor="ctr">
            <a:normAutofit/>
          </a:bodyPr>
          <a:lstStyle/>
          <a:p>
            <a:r>
              <a:rPr lang="it-IT" sz="1700">
                <a:solidFill>
                  <a:schemeClr val="bg1"/>
                </a:solidFill>
              </a:rPr>
              <a:t>RUBIERA (REGGIO EMILIA)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98373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130611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935E386-ADA8-49AD-A82F-0A0808B675C6}"/>
              </a:ext>
            </a:extLst>
          </p:cNvPr>
          <p:cNvSpPr txBox="1"/>
          <p:nvPr/>
        </p:nvSpPr>
        <p:spPr>
          <a:xfrm>
            <a:off x="8897507" y="6657944"/>
            <a:ext cx="329449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Questa foto</a:t>
            </a:r>
            <a:r>
              <a:rPr lang="en-US" sz="700">
                <a:solidFill>
                  <a:srgbClr val="FFFFFF"/>
                </a:solidFill>
              </a:rPr>
              <a:t> di Autore sconosciuto è concessa in licenza secondo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699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mianto, assolti quattro dirigenti della Eternit-Saca di ...">
            <a:extLst>
              <a:ext uri="{FF2B5EF4-FFF2-40B4-BE49-F238E27FC236}">
                <a16:creationId xmlns:a16="http://schemas.microsoft.com/office/drawing/2014/main" id="{1D8D3799-80CF-4F7F-862F-056EF2C4C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524114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295A85A-97D1-47BA-A93F-7EC959F678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734" y="718009"/>
            <a:ext cx="2228641" cy="1185353"/>
          </a:xfrm>
        </p:spPr>
        <p:txBody>
          <a:bodyPr anchor="ctr">
            <a:normAutofit/>
          </a:bodyPr>
          <a:lstStyle/>
          <a:p>
            <a:r>
              <a:rPr lang="it-IT" sz="1700">
                <a:solidFill>
                  <a:schemeClr val="bg1"/>
                </a:solidFill>
              </a:rPr>
              <a:t>SACA (CAVAGNOLO)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98373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130611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69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5" descr="Immagine che contiene rotaie, treno, esterni, strada&#10;&#10;Descrizione generata automaticamente">
            <a:extLst>
              <a:ext uri="{FF2B5EF4-FFF2-40B4-BE49-F238E27FC236}">
                <a16:creationId xmlns:a16="http://schemas.microsoft.com/office/drawing/2014/main" id="{695969A4-478B-4D9D-9E1A-E934693CD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4716089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295A85A-97D1-47BA-A93F-7EC959F678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734" y="4909984"/>
            <a:ext cx="2228641" cy="1185353"/>
          </a:xfrm>
        </p:spPr>
        <p:txBody>
          <a:bodyPr anchor="ctr">
            <a:normAutofit/>
          </a:bodyPr>
          <a:lstStyle/>
          <a:p>
            <a:r>
              <a:rPr lang="it-IT" sz="1700" dirty="0">
                <a:solidFill>
                  <a:schemeClr val="bg1"/>
                </a:solidFill>
              </a:rPr>
              <a:t>FIBRONIT (BRONI, PV)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5498088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90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8" name="Rectangle 1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29" name="Rectangle 138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isultato immagini per eternit siciliana">
            <a:extLst>
              <a:ext uri="{FF2B5EF4-FFF2-40B4-BE49-F238E27FC236}">
                <a16:creationId xmlns:a16="http://schemas.microsoft.com/office/drawing/2014/main" id="{7927A967-63F2-400B-B8F3-A74969D8B0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6" b="17404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524114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185D72-B76F-49A8-BB5C-F24702A8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753" y="718008"/>
            <a:ext cx="3212386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ETERNIT SICILIANA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98373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130611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62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isultato immagini per bagnoli napoli">
            <a:extLst>
              <a:ext uri="{FF2B5EF4-FFF2-40B4-BE49-F238E27FC236}">
                <a16:creationId xmlns:a16="http://schemas.microsoft.com/office/drawing/2014/main" id="{4C29A2CF-4DCF-49AC-9AC7-6D882FDA0A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6" r="4305" b="1"/>
          <a:stretch/>
        </p:blipFill>
        <p:spPr bwMode="auto">
          <a:xfrm>
            <a:off x="-2" y="-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524114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4EDC78-6BC6-44C9-87D3-FCF725BD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210" y="718010"/>
            <a:ext cx="3212386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BAGNOLI (NAPOLI)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98373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130611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49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2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4" name="Rectangle 12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 12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Rectangle 12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Content Placeholder 34">
            <a:extLst>
              <a:ext uri="{FF2B5EF4-FFF2-40B4-BE49-F238E27FC236}">
                <a16:creationId xmlns:a16="http://schemas.microsoft.com/office/drawing/2014/main" id="{781840EA-F14A-463A-8F4B-61DA5F2C1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/>
              <a:t>Come si evince dalla figura al lato, grazie alle coordinate della locazione delle fabbriche, abbiamo potuto riconoscere la posizione esatta di queste ultime sulla mappa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2D757F9C-1A51-40C2-9A51-9AA518D7BA38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9308" r="17956"/>
          <a:stretch/>
        </p:blipFill>
        <p:spPr bwMode="auto">
          <a:xfrm>
            <a:off x="5690908" y="221226"/>
            <a:ext cx="5516296" cy="632705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486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8EC75-174F-4E0D-BB6D-5BFDF211A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6" r="36636" b="1"/>
          <a:stretch/>
        </p:blipFill>
        <p:spPr>
          <a:xfrm rot="5400000">
            <a:off x="905254" y="-905256"/>
            <a:ext cx="6858000" cy="8668512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de-DE" sz="2600" dirty="0"/>
              <a:t> </a:t>
            </a:r>
            <a:br>
              <a:rPr lang="de-DE" sz="2600" dirty="0"/>
            </a:br>
            <a:r>
              <a:rPr lang="it-IT" sz="2600" b="1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effectLst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Studio aree nel quale viene rilevata un’importante presenza di amianto (causa principale mesoteliomi)</a:t>
            </a:r>
            <a:br>
              <a:rPr lang="it-IT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it-IT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2600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3CE0F32-EE49-452E-9F66-8EA77321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Casi</a:t>
            </a:r>
            <a:r>
              <a:rPr lang="en-US" sz="4800" dirty="0"/>
              <a:t> di studio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Libri">
            <a:extLst>
              <a:ext uri="{FF2B5EF4-FFF2-40B4-BE49-F238E27FC236}">
                <a16:creationId xmlns:a16="http://schemas.microsoft.com/office/drawing/2014/main" id="{929B2191-CC41-45B2-A661-A0B1256E4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1084" y="625684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0269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Content Placeholder 7">
            <a:extLst>
              <a:ext uri="{FF2B5EF4-FFF2-40B4-BE49-F238E27FC236}">
                <a16:creationId xmlns:a16="http://schemas.microsoft.com/office/drawing/2014/main" id="{E7B6284F-A625-4467-9C10-07BEC42AA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Il nostro primo </a:t>
            </a:r>
            <a:r>
              <a:rPr lang="en-US" sz="1700" dirty="0" err="1"/>
              <a:t>caso</a:t>
            </a:r>
            <a:r>
              <a:rPr lang="en-US" sz="1700" dirty="0"/>
              <a:t> di studio ha </a:t>
            </a:r>
            <a:r>
              <a:rPr lang="en-US" sz="1700" dirty="0" err="1"/>
              <a:t>riguardato</a:t>
            </a:r>
            <a:r>
              <a:rPr lang="en-US" sz="1700" dirty="0"/>
              <a:t> la </a:t>
            </a:r>
            <a:r>
              <a:rPr lang="en-US" sz="1700" dirty="0" err="1"/>
              <a:t>regione</a:t>
            </a:r>
            <a:r>
              <a:rPr lang="en-US" sz="1700" dirty="0"/>
              <a:t> Piemonte.</a:t>
            </a:r>
          </a:p>
          <a:p>
            <a:pPr marL="0" indent="0">
              <a:buNone/>
            </a:pPr>
            <a:r>
              <a:rPr lang="en-US" sz="1700" dirty="0" err="1"/>
              <a:t>Su</a:t>
            </a:r>
            <a:r>
              <a:rPr lang="en-US" sz="1700" dirty="0"/>
              <a:t> </a:t>
            </a:r>
            <a:r>
              <a:rPr lang="en-US" sz="1700" dirty="0" err="1"/>
              <a:t>QGis</a:t>
            </a:r>
            <a:r>
              <a:rPr lang="en-US" sz="1700" dirty="0"/>
              <a:t> è </a:t>
            </a:r>
            <a:r>
              <a:rPr lang="en-US" sz="1700" dirty="0" err="1"/>
              <a:t>specificata</a:t>
            </a:r>
            <a:r>
              <a:rPr lang="en-US" sz="1700" dirty="0"/>
              <a:t> la legenda </a:t>
            </a:r>
            <a:r>
              <a:rPr lang="en-US" sz="1700" dirty="0" err="1"/>
              <a:t>relativa</a:t>
            </a:r>
            <a:r>
              <a:rPr lang="en-US" sz="1700" dirty="0"/>
              <a:t> ai </a:t>
            </a:r>
            <a:r>
              <a:rPr lang="en-US" sz="1700" dirty="0" err="1"/>
              <a:t>colori</a:t>
            </a:r>
            <a:r>
              <a:rPr lang="en-US" sz="1700" dirty="0"/>
              <a:t> </a:t>
            </a:r>
            <a:r>
              <a:rPr lang="en-US" sz="1700" dirty="0" err="1"/>
              <a:t>dei</a:t>
            </a:r>
            <a:r>
              <a:rPr lang="en-US" sz="1700" dirty="0"/>
              <a:t> </a:t>
            </a:r>
            <a:r>
              <a:rPr lang="en-US" sz="1700" dirty="0" err="1"/>
              <a:t>geoidi</a:t>
            </a:r>
            <a:r>
              <a:rPr lang="en-US" sz="1700" dirty="0"/>
              <a:t> </a:t>
            </a:r>
            <a:r>
              <a:rPr lang="en-US" sz="1700" dirty="0" err="1"/>
              <a:t>che</a:t>
            </a:r>
            <a:r>
              <a:rPr lang="en-US" sz="1700" dirty="0"/>
              <a:t> </a:t>
            </a:r>
            <a:r>
              <a:rPr lang="en-US" sz="1700" dirty="0" err="1"/>
              <a:t>variano</a:t>
            </a:r>
            <a:r>
              <a:rPr lang="en-US" sz="1700" dirty="0"/>
              <a:t> a </a:t>
            </a:r>
            <a:r>
              <a:rPr lang="en-US" sz="1700" dirty="0" err="1"/>
              <a:t>seconda</a:t>
            </a:r>
            <a:r>
              <a:rPr lang="en-US" sz="1700" dirty="0"/>
              <a:t> </a:t>
            </a:r>
            <a:r>
              <a:rPr lang="en-US" sz="1700" dirty="0" err="1"/>
              <a:t>della</a:t>
            </a:r>
            <a:r>
              <a:rPr lang="en-US" sz="1700" dirty="0"/>
              <a:t> </a:t>
            </a:r>
            <a:r>
              <a:rPr lang="en-US" sz="1700" dirty="0" err="1"/>
              <a:t>presenza</a:t>
            </a:r>
            <a:r>
              <a:rPr lang="en-US" sz="1700" dirty="0"/>
              <a:t> </a:t>
            </a:r>
            <a:r>
              <a:rPr lang="en-US" sz="1700" dirty="0" err="1"/>
              <a:t>dell’amianto</a:t>
            </a:r>
            <a:r>
              <a:rPr lang="en-US" sz="1700" dirty="0"/>
              <a:t> </a:t>
            </a:r>
            <a:r>
              <a:rPr lang="en-US" sz="1700" dirty="0" err="1"/>
              <a:t>nella</a:t>
            </a:r>
            <a:r>
              <a:rPr lang="en-US" sz="1700" dirty="0"/>
              <a:t> zona </a:t>
            </a:r>
            <a:r>
              <a:rPr lang="en-US" sz="1700" dirty="0" err="1"/>
              <a:t>specificata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4" name="Segnaposto contenuto 3" descr="Immagine che contiene testo, albero, screenshot&#10;&#10;Descrizione generata automaticamente">
            <a:extLst>
              <a:ext uri="{FF2B5EF4-FFF2-40B4-BE49-F238E27FC236}">
                <a16:creationId xmlns:a16="http://schemas.microsoft.com/office/drawing/2014/main" id="{7B8E7B43-E367-489D-AFA9-010F03BDB9D4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2" t="24148" r="18577" b="-57"/>
          <a:stretch/>
        </p:blipFill>
        <p:spPr bwMode="auto">
          <a:xfrm>
            <a:off x="5120640" y="1153274"/>
            <a:ext cx="6656832" cy="445086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177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5C6F67-F958-4597-B128-F4F2D0ECC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Il nostro secondo </a:t>
            </a:r>
            <a:r>
              <a:rPr lang="en-US" sz="1700" dirty="0" err="1"/>
              <a:t>caso</a:t>
            </a:r>
            <a:r>
              <a:rPr lang="en-US" sz="1700" dirty="0"/>
              <a:t> di studio </a:t>
            </a:r>
            <a:r>
              <a:rPr lang="en-US" sz="1700" dirty="0" err="1"/>
              <a:t>riguarda</a:t>
            </a:r>
            <a:r>
              <a:rPr lang="en-US" sz="1700" dirty="0"/>
              <a:t> la </a:t>
            </a:r>
            <a:r>
              <a:rPr lang="en-US" sz="1700" dirty="0" err="1"/>
              <a:t>Lombardia</a:t>
            </a:r>
            <a:r>
              <a:rPr lang="en-US" sz="1700" dirty="0"/>
              <a:t>. </a:t>
            </a:r>
          </a:p>
          <a:p>
            <a:pPr marL="0" indent="0">
              <a:buNone/>
            </a:pPr>
            <a:r>
              <a:rPr lang="en-US" sz="1700" dirty="0" err="1"/>
              <a:t>Anche</a:t>
            </a:r>
            <a:r>
              <a:rPr lang="en-US" sz="1700" dirty="0"/>
              <a:t> in </a:t>
            </a:r>
            <a:r>
              <a:rPr lang="en-US" sz="1700" dirty="0" err="1"/>
              <a:t>questo</a:t>
            </a:r>
            <a:r>
              <a:rPr lang="en-US" sz="1700" dirty="0"/>
              <a:t> </a:t>
            </a:r>
            <a:r>
              <a:rPr lang="en-US" sz="1700" dirty="0" err="1"/>
              <a:t>caso</a:t>
            </a:r>
            <a:r>
              <a:rPr lang="en-US" sz="1700" dirty="0"/>
              <a:t> i </a:t>
            </a:r>
            <a:r>
              <a:rPr lang="en-US" sz="1700" dirty="0" err="1"/>
              <a:t>dati</a:t>
            </a:r>
            <a:r>
              <a:rPr lang="en-US" sz="1700" dirty="0"/>
              <a:t> </a:t>
            </a:r>
            <a:r>
              <a:rPr lang="en-US" sz="1700" dirty="0" err="1"/>
              <a:t>utilizzati</a:t>
            </a:r>
            <a:r>
              <a:rPr lang="en-US" sz="1700" dirty="0"/>
              <a:t> </a:t>
            </a:r>
            <a:r>
              <a:rPr lang="en-US" sz="1700" dirty="0" err="1"/>
              <a:t>riguardano</a:t>
            </a:r>
            <a:r>
              <a:rPr lang="en-US" sz="1700" dirty="0"/>
              <a:t> la </a:t>
            </a:r>
            <a:r>
              <a:rPr lang="en-US" sz="1700" dirty="0" err="1"/>
              <a:t>presenza</a:t>
            </a:r>
            <a:r>
              <a:rPr lang="en-US" sz="1700" dirty="0"/>
              <a:t> o </a:t>
            </a:r>
            <a:r>
              <a:rPr lang="en-US" sz="1700" dirty="0" err="1"/>
              <a:t>meno</a:t>
            </a:r>
            <a:r>
              <a:rPr lang="en-US" sz="1700" dirty="0"/>
              <a:t> </a:t>
            </a:r>
            <a:r>
              <a:rPr lang="en-US" sz="1700" dirty="0" err="1"/>
              <a:t>dell’amainto</a:t>
            </a:r>
            <a:r>
              <a:rPr lang="en-US" sz="1700" dirty="0"/>
              <a:t> a </a:t>
            </a:r>
            <a:r>
              <a:rPr lang="en-US" sz="1700" dirty="0" err="1"/>
              <a:t>seconda</a:t>
            </a:r>
            <a:r>
              <a:rPr lang="en-US" sz="1700" dirty="0"/>
              <a:t> del </a:t>
            </a:r>
            <a:r>
              <a:rPr lang="en-US" sz="1700" dirty="0" err="1"/>
              <a:t>colore</a:t>
            </a:r>
            <a:r>
              <a:rPr lang="en-US" sz="1700" dirty="0"/>
              <a:t>, </a:t>
            </a:r>
            <a:r>
              <a:rPr lang="en-US" sz="1700" dirty="0" err="1"/>
              <a:t>specificate</a:t>
            </a:r>
            <a:r>
              <a:rPr lang="en-US" sz="1700" dirty="0"/>
              <a:t> </a:t>
            </a:r>
            <a:r>
              <a:rPr lang="en-US" sz="1700" dirty="0" err="1"/>
              <a:t>nella</a:t>
            </a:r>
            <a:r>
              <a:rPr lang="en-US" sz="1700" dirty="0"/>
              <a:t> </a:t>
            </a:r>
            <a:r>
              <a:rPr lang="en-US" sz="1700" dirty="0" err="1"/>
              <a:t>leggenda</a:t>
            </a:r>
            <a:r>
              <a:rPr lang="en-US" sz="1700" dirty="0"/>
              <a:t> </a:t>
            </a:r>
            <a:r>
              <a:rPr lang="en-US" sz="1700" dirty="0" err="1"/>
              <a:t>visibile</a:t>
            </a:r>
            <a:r>
              <a:rPr lang="en-US" sz="1700" dirty="0"/>
              <a:t> </a:t>
            </a:r>
            <a:r>
              <a:rPr lang="en-US" sz="1700" dirty="0" err="1"/>
              <a:t>sul</a:t>
            </a:r>
            <a:r>
              <a:rPr lang="en-US" sz="1700" dirty="0"/>
              <a:t> </a:t>
            </a:r>
            <a:r>
              <a:rPr lang="en-US" sz="1700" dirty="0" err="1"/>
              <a:t>progetto</a:t>
            </a:r>
            <a:r>
              <a:rPr lang="en-US" sz="1700" dirty="0"/>
              <a:t> </a:t>
            </a:r>
            <a:r>
              <a:rPr lang="en-US" sz="1700" dirty="0" err="1"/>
              <a:t>QGis</a:t>
            </a:r>
            <a:r>
              <a:rPr lang="en-US" sz="1700" dirty="0"/>
              <a:t>. 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D9080220-5E39-4233-B251-45776A13D768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" r="44864" b="-1"/>
          <a:stretch/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869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3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Freeform: Shape 3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8926C647-A7C5-4942-9730-593F1EC91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Il nostro </a:t>
            </a:r>
            <a:r>
              <a:rPr lang="en-US" sz="1700" dirty="0" err="1"/>
              <a:t>terzo</a:t>
            </a:r>
            <a:r>
              <a:rPr lang="en-US" sz="1700" dirty="0"/>
              <a:t> ed ultimo </a:t>
            </a:r>
            <a:r>
              <a:rPr lang="en-US" sz="1700" dirty="0" err="1"/>
              <a:t>caso</a:t>
            </a:r>
            <a:r>
              <a:rPr lang="en-US" sz="1700" dirty="0"/>
              <a:t> di studio </a:t>
            </a:r>
            <a:r>
              <a:rPr lang="en-US" sz="1700" dirty="0" err="1"/>
              <a:t>riguarda</a:t>
            </a:r>
            <a:r>
              <a:rPr lang="en-US" sz="1700" dirty="0"/>
              <a:t> la </a:t>
            </a:r>
            <a:r>
              <a:rPr lang="en-US" sz="1700" dirty="0" err="1"/>
              <a:t>regione</a:t>
            </a:r>
            <a:r>
              <a:rPr lang="en-US" sz="1700" dirty="0"/>
              <a:t> Liguria.</a:t>
            </a:r>
          </a:p>
          <a:p>
            <a:pPr marL="0" indent="0">
              <a:buNone/>
            </a:pPr>
            <a:r>
              <a:rPr lang="en-US" sz="1700" dirty="0"/>
              <a:t>La </a:t>
            </a:r>
            <a:r>
              <a:rPr lang="en-US" sz="1700"/>
              <a:t>differenza</a:t>
            </a:r>
            <a:r>
              <a:rPr lang="en-US" sz="1700" dirty="0"/>
              <a:t> </a:t>
            </a:r>
            <a:r>
              <a:rPr lang="en-US" sz="1700" dirty="0" err="1"/>
              <a:t>sta</a:t>
            </a:r>
            <a:r>
              <a:rPr lang="en-US" sz="1700" dirty="0"/>
              <a:t> </a:t>
            </a:r>
            <a:r>
              <a:rPr lang="en-US" sz="1700" dirty="0" err="1"/>
              <a:t>nei</a:t>
            </a:r>
            <a:r>
              <a:rPr lang="en-US" sz="1700" dirty="0"/>
              <a:t> </a:t>
            </a:r>
            <a:r>
              <a:rPr lang="en-US" sz="1700" dirty="0" err="1"/>
              <a:t>dati</a:t>
            </a:r>
            <a:r>
              <a:rPr lang="en-US" sz="1700" dirty="0"/>
              <a:t> </a:t>
            </a:r>
            <a:r>
              <a:rPr lang="en-US" sz="1700" dirty="0" err="1"/>
              <a:t>utilizzati</a:t>
            </a:r>
            <a:r>
              <a:rPr lang="en-US" sz="1700" dirty="0"/>
              <a:t>, </a:t>
            </a:r>
            <a:r>
              <a:rPr lang="en-US" sz="1700" dirty="0" err="1"/>
              <a:t>che</a:t>
            </a:r>
            <a:r>
              <a:rPr lang="en-US" sz="1700" dirty="0"/>
              <a:t> </a:t>
            </a:r>
            <a:r>
              <a:rPr lang="en-US" sz="1700" dirty="0" err="1"/>
              <a:t>riguardano</a:t>
            </a:r>
            <a:r>
              <a:rPr lang="en-US" sz="1700" dirty="0"/>
              <a:t> </a:t>
            </a:r>
            <a:r>
              <a:rPr lang="en-US" sz="1700" dirty="0" err="1"/>
              <a:t>esclusivamente</a:t>
            </a:r>
            <a:r>
              <a:rPr lang="en-US" sz="1700" dirty="0"/>
              <a:t> le zone </a:t>
            </a:r>
            <a:r>
              <a:rPr lang="en-US" sz="1700" dirty="0" err="1"/>
              <a:t>nella</a:t>
            </a:r>
            <a:r>
              <a:rPr lang="en-US" sz="1700" dirty="0"/>
              <a:t> quale è </a:t>
            </a:r>
            <a:r>
              <a:rPr lang="en-US" sz="1700" dirty="0" err="1"/>
              <a:t>rilevata</a:t>
            </a:r>
            <a:r>
              <a:rPr lang="en-US" sz="1700" dirty="0"/>
              <a:t> la </a:t>
            </a:r>
            <a:r>
              <a:rPr lang="en-US" sz="1700" dirty="0" err="1"/>
              <a:t>presenza</a:t>
            </a:r>
            <a:r>
              <a:rPr lang="en-US" sz="1700" dirty="0"/>
              <a:t> </a:t>
            </a:r>
            <a:r>
              <a:rPr lang="en-US" sz="1700" dirty="0" err="1"/>
              <a:t>dell’amianto</a:t>
            </a:r>
            <a:r>
              <a:rPr lang="en-US" sz="1700" dirty="0"/>
              <a:t>.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CE3ABCF-2919-4EAE-8C8A-B384D06F726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/>
          <a:stretch/>
        </p:blipFill>
        <p:spPr bwMode="auto">
          <a:xfrm>
            <a:off x="4571201" y="1229732"/>
            <a:ext cx="7505270" cy="4398536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550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54407AF-1F45-431D-8454-1CB06C4A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THE END</a:t>
            </a:r>
          </a:p>
        </p:txBody>
      </p:sp>
      <p:sp>
        <p:nvSpPr>
          <p:cNvPr id="24" name="Rectangle: Rounded Corners 15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5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12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4" descr="Calcolatrice e strumenti matematici su una superficie">
            <a:extLst>
              <a:ext uri="{FF2B5EF4-FFF2-40B4-BE49-F238E27FC236}">
                <a16:creationId xmlns:a16="http://schemas.microsoft.com/office/drawing/2014/main" id="{3DD7E72C-CFFD-4FE7-807B-9697E9E57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" r="15352" b="-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33" name="Rectangle 14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CD23EC-9512-4C6D-8E86-8DA9E5743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Strumenti</a:t>
            </a:r>
            <a:r>
              <a:rPr lang="en-US" sz="4800" dirty="0"/>
              <a:t> </a:t>
            </a:r>
            <a:r>
              <a:rPr lang="en-US" sz="4800" dirty="0" err="1"/>
              <a:t>utilizzati</a:t>
            </a:r>
            <a:endParaRPr lang="en-US" sz="4800" dirty="0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276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0549EF-E3A5-48D7-9134-A4E08C0E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8398" y="-4818940"/>
            <a:ext cx="167069" cy="10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CC77AC-B304-4360-98AB-BBD88787080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" r="172" b="2"/>
          <a:stretch/>
        </p:blipFill>
        <p:spPr>
          <a:xfrm>
            <a:off x="884132" y="825086"/>
            <a:ext cx="10515600" cy="505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455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5">
            <a:extLst>
              <a:ext uri="{FF2B5EF4-FFF2-40B4-BE49-F238E27FC236}">
                <a16:creationId xmlns:a16="http://schemas.microsoft.com/office/drawing/2014/main" id="{1B0549EF-E3A5-48D7-9134-A4E08C0E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17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9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8398" y="-4818940"/>
            <a:ext cx="167069" cy="10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Segnaposto contenuto 3" descr="Le meraviglie di Google - From Italy to Space">
            <a:extLst>
              <a:ext uri="{FF2B5EF4-FFF2-40B4-BE49-F238E27FC236}">
                <a16:creationId xmlns:a16="http://schemas.microsoft.com/office/drawing/2014/main" id="{6EB03B4F-4A69-47E1-B90A-BD469681790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3" b="14047"/>
          <a:stretch/>
        </p:blipFill>
        <p:spPr bwMode="auto">
          <a:xfrm>
            <a:off x="884132" y="825086"/>
            <a:ext cx="10515600" cy="5050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561745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3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33">
            <a:extLst>
              <a:ext uri="{FF2B5EF4-FFF2-40B4-BE49-F238E27FC236}">
                <a16:creationId xmlns:a16="http://schemas.microsoft.com/office/drawing/2014/main" id="{50A3C1AB-1153-42D2-8378-34B849C1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3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2AE9F7-611A-4E19-BC18-6417D6856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/>
              <a:t>Scopo del progetto</a:t>
            </a:r>
            <a:br>
              <a:rPr lang="en-US" sz="2800"/>
            </a:br>
            <a:endParaRPr lang="en-US" sz="2800" dirty="0"/>
          </a:p>
        </p:txBody>
      </p:sp>
      <p:sp>
        <p:nvSpPr>
          <p:cNvPr id="44" name="Rectangle: Rounded Corners 3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5" name="Graphic 6" descr="Segno di spunta">
            <a:extLst>
              <a:ext uri="{FF2B5EF4-FFF2-40B4-BE49-F238E27FC236}">
                <a16:creationId xmlns:a16="http://schemas.microsoft.com/office/drawing/2014/main" id="{BB2F9AC9-7126-42FB-9DD7-04CF29D40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714" y="299258"/>
            <a:ext cx="4094573" cy="40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3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3BA34A-60C8-473F-A507-E75A01D09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it-IT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Questo progetto attraverso i dati trovati e gli strumenti utilizzati si propone di analizzare l’incidenza sulla salute e sul territorio che ha causato l’utilizzo incontrollato dell’amianto sia in ambito industriale, sia a livello di edilizia privata.</a:t>
            </a:r>
            <a:endParaRPr lang="it-IT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it-IT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Secondo i dati raccolti, nonostante l’impegno delle istituzioni che si protrae già da alcuni decenni, è ancora molto rilevante la presenza di questa sostanza nociva, che ha causato innumerevoli decessi; </a:t>
            </a:r>
            <a:endParaRPr lang="it-IT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it-IT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non a caso, sono stati molti i processi giudiziari che hanno coinvolto le industrie nelle quali si è riscontrato un alto tasso di mortalità.</a:t>
            </a:r>
            <a:endParaRPr lang="it-IT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303190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23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25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A38D1F8-DDEC-47D5-A9D7-4F81E73250EB}"/>
              </a:ext>
            </a:extLst>
          </p:cNvPr>
          <p:cNvSpPr txBox="1"/>
          <p:nvPr/>
        </p:nvSpPr>
        <p:spPr>
          <a:xfrm>
            <a:off x="1804988" y="1442172"/>
            <a:ext cx="8582025" cy="21773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>
                <a:latin typeface="+mj-lt"/>
                <a:ea typeface="+mj-ea"/>
                <a:cs typeface="+mj-cs"/>
              </a:rPr>
              <a:t>Cos'è un mesotelioma?</a:t>
            </a:r>
          </a:p>
        </p:txBody>
      </p:sp>
      <p:sp>
        <p:nvSpPr>
          <p:cNvPr id="36" name="Rectangle: Rounded Corners 27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7402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9BAF96-9A06-4BFD-9934-40F37407D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642297"/>
            <a:ext cx="11036808" cy="2511608"/>
          </a:xfrm>
        </p:spPr>
        <p:txBody>
          <a:bodyPr/>
          <a:lstStyle/>
          <a:p>
            <a:r>
              <a:rPr lang="it-IT" sz="2400" dirty="0">
                <a:ea typeface="+mj-lt"/>
                <a:cs typeface="+mj-lt"/>
              </a:rPr>
              <a:t>Il mesotelioma è un tumore maligno che nasce dalle cellule mesoteliali e colpisce principalmente la zona del torace, dell’addome, del cuore e dei testicoli.</a:t>
            </a:r>
            <a:endParaRPr lang="it-IT" sz="2400"/>
          </a:p>
          <a:p>
            <a:r>
              <a:rPr lang="it-IT" sz="2400" dirty="0">
                <a:ea typeface="+mj-lt"/>
                <a:cs typeface="+mj-lt"/>
              </a:rPr>
              <a:t>Rappresenta l’1% di tutte le malattie oncologiche ed è causato principalmente dall’esposizione di lunga durata all’amianto per cause ambientali o lavorative.</a:t>
            </a:r>
            <a:br>
              <a:rPr lang="it-IT" sz="2400" dirty="0">
                <a:ea typeface="+mj-lt"/>
                <a:cs typeface="+mj-lt"/>
              </a:rPr>
            </a:br>
            <a:endParaRPr lang="it-IT" sz="2400" dirty="0"/>
          </a:p>
          <a:p>
            <a:endParaRPr lang="it-IT" sz="1800" dirty="0"/>
          </a:p>
        </p:txBody>
      </p:sp>
      <p:pic>
        <p:nvPicPr>
          <p:cNvPr id="4" name="Immagine 4" descr="Immagine che contiene sedendo, vicino, banana, tavolo&#10;&#10;Descrizione generata automaticamente">
            <a:extLst>
              <a:ext uri="{FF2B5EF4-FFF2-40B4-BE49-F238E27FC236}">
                <a16:creationId xmlns:a16="http://schemas.microsoft.com/office/drawing/2014/main" id="{FFB3DF11-8832-4FAB-81DD-B712115BE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5" y="4687942"/>
            <a:ext cx="11053311" cy="20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5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456</Words>
  <Application>Microsoft Office PowerPoint</Application>
  <PresentationFormat>Widescreen</PresentationFormat>
  <Paragraphs>35</Paragraphs>
  <Slides>24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9" baseType="lpstr">
      <vt:lpstr>Arial</vt:lpstr>
      <vt:lpstr>Avenir Next LT Pro</vt:lpstr>
      <vt:lpstr>Calibri</vt:lpstr>
      <vt:lpstr>Times New Roman</vt:lpstr>
      <vt:lpstr>AccentBoxVTI</vt:lpstr>
      <vt:lpstr>Presentazione progetto informatica territoriale</vt:lpstr>
      <vt:lpstr>  Studio aree nel quale viene rilevata un’importante presenza di amianto (causa principale mesoteliomi)  </vt:lpstr>
      <vt:lpstr>Strumenti utilizzati</vt:lpstr>
      <vt:lpstr>Presentazione standard di PowerPoint</vt:lpstr>
      <vt:lpstr>Presentazione standard di PowerPoint</vt:lpstr>
      <vt:lpstr>Scopo del progetto </vt:lpstr>
      <vt:lpstr>Presentazione standard di PowerPoint</vt:lpstr>
      <vt:lpstr>Presentazione standard di PowerPoint</vt:lpstr>
      <vt:lpstr>Il mesotelioma è un tumore maligno che nasce dalle cellule mesoteliali e colpisce principalmente la zona del torace, dell’addome, del cuore e dei testicoli. Rappresenta l’1% di tutte le malattie oncologiche ed è causato principalmente dall’esposizione di lunga durata all’amianto per cause ambientali o lavorative.  </vt:lpstr>
      <vt:lpstr>Con l’approvazione della legge n.257 del 1992 l’Italia mette al bando tutti i prodotti contenenti amianto, vietandone l’estrazione, l’importazione, la commercializzazione e la produzione stessa.  </vt:lpstr>
      <vt:lpstr>Nonostante ciò però, non è mai stata effettuata un’operazione di bonifica vera e propria che fosse in grado di ripulire tutte quelle aree contenenti questo pericolosissimo materiale, di fatti le ripercussioni sulla salute della popolazione sono tutt’oggi più che evidenti. </vt:lpstr>
      <vt:lpstr>Principali industrie impiegate nell’utilizzo dell’amianto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ETERNIT SICILIANA</vt:lpstr>
      <vt:lpstr>BAGNOLI (NAPOLI)</vt:lpstr>
      <vt:lpstr>Presentazione standard di PowerPoint</vt:lpstr>
      <vt:lpstr>Casi di studio</vt:lpstr>
      <vt:lpstr>Presentazione standard di PowerPoint</vt:lpstr>
      <vt:lpstr>Presentazione standard di PowerPoint</vt:lpstr>
      <vt:lpstr>Presentazione standard di PowerPoint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Ida</dc:creator>
  <cp:lastModifiedBy>IDA DELL'EDERA</cp:lastModifiedBy>
  <cp:revision>244</cp:revision>
  <dcterms:created xsi:type="dcterms:W3CDTF">2020-12-06T10:50:02Z</dcterms:created>
  <dcterms:modified xsi:type="dcterms:W3CDTF">2021-02-11T18:37:24Z</dcterms:modified>
</cp:coreProperties>
</file>